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59" r:id="rId6"/>
    <p:sldId id="415" r:id="rId7"/>
    <p:sldId id="416" r:id="rId8"/>
    <p:sldId id="409" r:id="rId9"/>
    <p:sldId id="414" r:id="rId10"/>
    <p:sldId id="410" r:id="rId11"/>
    <p:sldId id="405" r:id="rId12"/>
    <p:sldId id="407" r:id="rId13"/>
    <p:sldId id="417" r:id="rId14"/>
    <p:sldId id="413" r:id="rId15"/>
    <p:sldId id="412" r:id="rId16"/>
    <p:sldId id="418" r:id="rId17"/>
    <p:sldId id="408" r:id="rId18"/>
    <p:sldId id="40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34D"/>
    <a:srgbClr val="E9410C"/>
    <a:srgbClr val="611C6F"/>
    <a:srgbClr val="36174D"/>
    <a:srgbClr val="EE6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>
        <p:scale>
          <a:sx n="50" d="100"/>
          <a:sy n="50" d="100"/>
        </p:scale>
        <p:origin x="-1416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56CB1-1CEA-41F1-BBCC-BA9A4F6A7F9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E63BB-1FF3-4523-AD9A-5A0D504A4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5DD83C-279F-4F95-9439-CB60428B7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4B3C121-28E3-42C8-B7E2-1B3D8996A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A90CE9-6349-4FCC-8795-71675473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2A84E9-3070-4A14-8824-FEF86CA1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6783F2-CD23-420A-B746-E5C17333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3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69086-3623-4917-80D7-4C342968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773062F-4C03-4BAF-BFB2-9F11DE19F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D6D49B0-E919-4ADD-A045-3A23797B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E0A8C9-6D9F-430B-AB6E-7ADB3A1F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A93E5D-737A-48CB-9AEE-9918BB73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2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EECF467-7138-4F5A-AB0A-BF337A7F6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8391624-6FF6-45C8-9B50-47B844DC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CEE281-D7F3-4036-9789-853CFE75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B309DD-6A77-4A9D-A7AE-E728640A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81B953-5063-4E0E-BC2A-D49EABEF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0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E982F9-CB8E-499B-BB3A-72878D62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61B1FC-0E59-49ED-A118-5748203D7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AC9F25-BCEF-43A4-988A-46A4D160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48F273-88E2-4F6C-BF93-C0DBAD2C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8FD9D1-AE31-4B98-8306-13FEBE0E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9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B07BB6-D552-4E86-93F8-462D1A78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2C7838-9058-4C0C-B1A4-5740F248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CB0969-131F-487B-A09A-A938E039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F73828-D05B-4466-908B-A64BCB51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174786-1FD0-4379-A984-350CF598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1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DAF129-0FC2-4E0C-BBE3-2549561D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432976-E506-437C-813C-ED1A00718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D5C444-A0E2-4F39-9A41-A4F9DEC7E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BCDA945-D2A7-4EAA-BC6A-773B818A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B3BD9C3-E535-49F6-81A1-AC90C571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7EFE0E-CF67-4C47-BA7C-E0A2F83C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341D2E-2E23-416B-8091-1FDC7387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BA6710-BBD2-4BB3-8A81-4CA8DC428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070EB69-3358-451F-AC8C-ADED9149B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F2919F-29BE-49D9-8B78-9546D61ED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939932D-668A-416D-B1D5-CF6277E30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F759F5C-30E8-406A-A1F5-2A05882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D146FD9-2897-4336-9733-D18140E5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4BA557B-6B5D-441F-8BA7-A37DADCE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2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F290A2-03BB-48F2-AD64-4695FB32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2FC1529-C977-4B10-80B5-47827BB8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13A8B48-1E6E-41E3-B9F0-C5E6BC80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0F9D042-64F6-4763-90E6-09FF4236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6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29CEE14-0A98-4270-8F93-E958A83C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0E136B6-A9DC-4A48-91CD-FDA02A97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B6367AA-690C-4CA6-97ED-A4AF0700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5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4C0006-9088-4734-908D-9FC78805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3C6ADD-1666-4167-B8ED-BC7EBFDA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D42DFC-D9D2-4DB9-8E69-4B2D4AA08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C3E8E4-9143-4778-829B-B78456BF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372DE6-11E7-463E-9C71-2F1214C7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84A7DB-92FC-48B0-994B-332EBB13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7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47A85A-0904-400E-B301-38E3E208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FC8790E-DA0F-48E3-9555-FAC9E45F4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D777ED5-B1C7-4FCE-AA50-49A87E80C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ED2B9CD-1C3B-4415-B503-A5CF98DE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3EF731A-FBBD-4324-A854-03FE10F4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4BCC79-698D-4D3D-BE66-358ED86D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2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9EE6D5-DE5E-43EE-9CE4-F3B338EB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96C6D4-5D41-4959-90FA-66AE3DA4F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80A5FD-77D0-4A3D-8CFE-CFAD334EC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C4B6-5C68-4B00-8F5A-5549D325B10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4B78D5-F4B8-43B7-99CB-86D06561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79758B-0D13-44BC-901B-DAC310277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4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vk.com/kinosofia_club" TargetMode="External"/><Relationship Id="rId4" Type="http://schemas.openxmlformats.org/officeDocument/2006/relationships/hyperlink" Target="https://philos-urgi.urfu.ru/ru/events/8469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hyperlink" Target="mailto:mvamet@yandex.ru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18" y="2122487"/>
            <a:ext cx="11483163" cy="153662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 sz="3000"/>
            </a:pPr>
            <a:r>
              <a:rPr lang="ru-RU" sz="6600" b="1" dirty="0">
                <a:solidFill>
                  <a:srgbClr val="E9410C"/>
                </a:solidFill>
                <a:latin typeface="+mn-lt"/>
              </a:rPr>
              <a:t>Образовательная программа</a:t>
            </a:r>
            <a:br>
              <a:rPr lang="ru-RU" sz="6600" b="1" dirty="0">
                <a:solidFill>
                  <a:srgbClr val="E9410C"/>
                </a:solidFill>
                <a:latin typeface="+mn-lt"/>
              </a:rPr>
            </a:br>
            <a:r>
              <a:rPr lang="ru-RU" sz="6000" b="1" dirty="0">
                <a:solidFill>
                  <a:srgbClr val="7030A0"/>
                </a:solidFill>
                <a:latin typeface="+mn-lt"/>
              </a:rPr>
              <a:t>ПРИКЛАДНАЯ ЭТИКА</a:t>
            </a:r>
            <a:endParaRPr lang="ru-RU" sz="6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BFC0925-CF58-4C6A-837A-6D81417C1431}"/>
              </a:ext>
            </a:extLst>
          </p:cNvPr>
          <p:cNvSpPr/>
          <p:nvPr/>
        </p:nvSpPr>
        <p:spPr>
          <a:xfrm>
            <a:off x="1854296" y="3756735"/>
            <a:ext cx="84834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ru-RU" sz="3200" b="1" dirty="0">
                <a:solidFill>
                  <a:srgbClr val="611C6F"/>
                </a:solidFill>
              </a:rPr>
              <a:t>Направление </a:t>
            </a:r>
            <a:r>
              <a:rPr lang="ru-RU" sz="3200" b="1" dirty="0" smtClean="0">
                <a:solidFill>
                  <a:srgbClr val="611C6F"/>
                </a:solidFill>
              </a:rPr>
              <a:t>47.03.02 «Прикладная этика» </a:t>
            </a:r>
          </a:p>
          <a:p>
            <a:pPr lvl="1" algn="ctr"/>
            <a:r>
              <a:rPr lang="ru-RU" sz="3200" b="1" dirty="0" err="1" smtClean="0">
                <a:solidFill>
                  <a:srgbClr val="611C6F"/>
                </a:solidFill>
              </a:rPr>
              <a:t>бакалавриат</a:t>
            </a:r>
            <a:endParaRPr lang="ru-RU" sz="3200" b="1" dirty="0">
              <a:solidFill>
                <a:srgbClr val="61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292" y="593191"/>
            <a:ext cx="9149957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>
                <a:solidFill>
                  <a:srgbClr val="E9410C"/>
                </a:solidFill>
                <a:latin typeface="+mn-lt"/>
              </a:rPr>
              <a:t>Кем работают наши выпускники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0100" y="1753830"/>
            <a:ext cx="111252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0" indent="-369888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611C6F"/>
                </a:solidFill>
              </a:rPr>
              <a:t>Этический </a:t>
            </a:r>
            <a:r>
              <a:rPr lang="ru-RU" sz="2800" b="1" dirty="0">
                <a:solidFill>
                  <a:srgbClr val="611C6F"/>
                </a:solidFill>
              </a:rPr>
              <a:t>консультант.</a:t>
            </a:r>
          </a:p>
          <a:p>
            <a:pPr marL="636588" lvl="0" indent="-369888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b="1" dirty="0">
                <a:solidFill>
                  <a:srgbClr val="C00000"/>
                </a:solidFill>
              </a:rPr>
              <a:t>Сотрудник этического комитета или этической комиссии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.</a:t>
            </a:r>
            <a:endParaRPr lang="ru-RU" altLang="ru-RU" sz="2800" b="1" dirty="0">
              <a:solidFill>
                <a:srgbClr val="C00000"/>
              </a:solidFill>
            </a:endParaRPr>
          </a:p>
          <a:p>
            <a:pPr marL="636588" lvl="0" indent="-369888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611C6F"/>
                </a:solidFill>
              </a:rPr>
              <a:t>Преподаватель </a:t>
            </a:r>
            <a:r>
              <a:rPr lang="ru-RU" altLang="ru-RU" sz="2800" b="1" dirty="0">
                <a:solidFill>
                  <a:srgbClr val="611C6F"/>
                </a:solidFill>
              </a:rPr>
              <a:t>этических и социально-гуманитарных дисциплин.</a:t>
            </a:r>
          </a:p>
          <a:p>
            <a:pPr marL="636588" indent="-369888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C00000"/>
                </a:solidFill>
              </a:rPr>
              <a:t>Менеджер </a:t>
            </a:r>
            <a:r>
              <a:rPr lang="ru-RU" altLang="ru-RU" sz="2800" b="1" dirty="0">
                <a:solidFill>
                  <a:srgbClr val="C00000"/>
                </a:solidFill>
              </a:rPr>
              <a:t>по развитию корпоративной культуры.</a:t>
            </a:r>
          </a:p>
          <a:p>
            <a:pPr marL="636588" indent="-369888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611C6F"/>
                </a:solidFill>
              </a:rPr>
              <a:t>Специалист </a:t>
            </a:r>
            <a:r>
              <a:rPr lang="ru-RU" altLang="ru-RU" sz="2800" b="1" dirty="0">
                <a:solidFill>
                  <a:srgbClr val="611C6F"/>
                </a:solidFill>
              </a:rPr>
              <a:t>по внутренним коммуникациям.</a:t>
            </a:r>
          </a:p>
          <a:p>
            <a:pPr marL="636588" indent="-369888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Уполномоченный по этике компании.</a:t>
            </a:r>
          </a:p>
          <a:p>
            <a:pPr marL="636588" indent="-369888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611C6F"/>
                </a:solidFill>
              </a:rPr>
              <a:t>Специалист </a:t>
            </a:r>
            <a:r>
              <a:rPr lang="ru-RU" altLang="ru-RU" sz="2800" b="1" dirty="0">
                <a:solidFill>
                  <a:srgbClr val="611C6F"/>
                </a:solidFill>
              </a:rPr>
              <a:t>отдела HRD.</a:t>
            </a:r>
          </a:p>
          <a:p>
            <a:pPr marL="636588" lvl="0" indent="-369888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C00000"/>
                </a:solidFill>
              </a:rPr>
              <a:t>Менеджер </a:t>
            </a:r>
            <a:r>
              <a:rPr lang="ru-RU" altLang="ru-RU" sz="2800" b="1" dirty="0">
                <a:solidFill>
                  <a:srgbClr val="C00000"/>
                </a:solidFill>
              </a:rPr>
              <a:t>по КСО.</a:t>
            </a:r>
          </a:p>
          <a:p>
            <a:pPr marL="636588" lvl="0" indent="-369888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611C6F"/>
                </a:solidFill>
              </a:rPr>
              <a:t>Бизнес-ассистент</a:t>
            </a:r>
            <a:r>
              <a:rPr lang="ru-RU" altLang="ru-RU" sz="3200" b="1" dirty="0" smtClean="0">
                <a:solidFill>
                  <a:srgbClr val="611C6F"/>
                </a:solidFill>
              </a:rPr>
              <a:t>.</a:t>
            </a:r>
            <a:endParaRPr lang="ru-RU" altLang="ru-RU" sz="2800" b="1" dirty="0" smtClean="0">
              <a:solidFill>
                <a:srgbClr val="611C6F"/>
              </a:solidFill>
            </a:endParaRP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Подробнее здесь: </a:t>
            </a:r>
            <a:r>
              <a:rPr lang="en-US" altLang="ru-RU" sz="2000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https://programs.edu.urfu.ru/ru/10155/professions/</a:t>
            </a:r>
            <a:r>
              <a:rPr lang="ru-RU" altLang="ru-RU" sz="2400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 </a:t>
            </a:r>
            <a:endParaRPr lang="ru-RU" altLang="ru-RU" sz="2800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315" y="4158106"/>
            <a:ext cx="2853719" cy="14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023" y="74895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>
                <a:solidFill>
                  <a:srgbClr val="E9410C"/>
                </a:solidFill>
                <a:latin typeface="+mn-lt"/>
              </a:rPr>
              <a:t>Партнеры и работодатели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6300" y="1875555"/>
            <a:ext cx="106679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indent="-446088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611C6F"/>
                </a:solidFill>
              </a:rPr>
              <a:t>НП "Союз малого и среднего бизнеса Свердловской области"; </a:t>
            </a:r>
          </a:p>
          <a:p>
            <a:pPr marL="636588" indent="-446088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611C6F"/>
                </a:solidFill>
              </a:rPr>
              <a:t>ООО </a:t>
            </a:r>
            <a:r>
              <a:rPr lang="ru-RU" sz="2800" b="1" dirty="0">
                <a:solidFill>
                  <a:srgbClr val="611C6F"/>
                </a:solidFill>
              </a:rPr>
              <a:t>«</a:t>
            </a:r>
            <a:r>
              <a:rPr lang="ru-RU" sz="2800" b="1" dirty="0" err="1">
                <a:solidFill>
                  <a:srgbClr val="611C6F"/>
                </a:solidFill>
              </a:rPr>
              <a:t>Сайнсфайлз</a:t>
            </a:r>
            <a:r>
              <a:rPr lang="ru-RU" sz="2800" b="1" dirty="0">
                <a:solidFill>
                  <a:srgbClr val="611C6F"/>
                </a:solidFill>
              </a:rPr>
              <a:t>»; </a:t>
            </a:r>
          </a:p>
          <a:p>
            <a:pPr marL="636588" indent="-446088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611C6F"/>
                </a:solidFill>
              </a:rPr>
              <a:t>ООО «ЕВМ Урал</a:t>
            </a:r>
            <a:r>
              <a:rPr lang="ru-RU" sz="2800" b="1" dirty="0" smtClean="0">
                <a:solidFill>
                  <a:srgbClr val="611C6F"/>
                </a:solidFill>
              </a:rPr>
              <a:t>»;</a:t>
            </a:r>
          </a:p>
          <a:p>
            <a:pPr marL="636588" indent="-446088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611C6F"/>
                </a:solidFill>
              </a:rPr>
              <a:t>СМК </a:t>
            </a:r>
            <a:r>
              <a:rPr lang="ru-RU" sz="2800" b="1" dirty="0">
                <a:solidFill>
                  <a:srgbClr val="611C6F"/>
                </a:solidFill>
              </a:rPr>
              <a:t>«АСТРАМЕД-МС» (АО); </a:t>
            </a:r>
          </a:p>
          <a:p>
            <a:pPr marL="636588" indent="-446088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611C6F"/>
                </a:solidFill>
              </a:rPr>
              <a:t>МБОУ Гимназия № 5 г. Екатеринбурга;</a:t>
            </a:r>
          </a:p>
          <a:p>
            <a:pPr marL="636588" indent="-446088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611C6F"/>
                </a:solidFill>
              </a:rPr>
              <a:t>ООО «Международный центр консалтинга и аудита»;</a:t>
            </a:r>
          </a:p>
          <a:p>
            <a:pPr marL="636588" indent="-446088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611C6F"/>
                </a:solidFill>
              </a:rPr>
              <a:t>АО </a:t>
            </a:r>
            <a:r>
              <a:rPr lang="ru-RU" sz="2800" b="1" dirty="0">
                <a:solidFill>
                  <a:srgbClr val="611C6F"/>
                </a:solidFill>
              </a:rPr>
              <a:t>«Производственная фирма „СКБ Контур</a:t>
            </a:r>
            <a:r>
              <a:rPr lang="ru-RU" sz="2800" b="1" dirty="0" smtClean="0">
                <a:solidFill>
                  <a:srgbClr val="611C6F"/>
                </a:solidFill>
              </a:rPr>
              <a:t>“».</a:t>
            </a:r>
            <a:endParaRPr lang="ru-RU" sz="2800" b="1" dirty="0">
              <a:solidFill>
                <a:srgbClr val="611C6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5" y="2459865"/>
            <a:ext cx="3848101" cy="24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191" y="508667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Наши мероприятия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2349" y="1592504"/>
            <a:ext cx="8526460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3200" b="1" dirty="0">
                <a:solidFill>
                  <a:srgbClr val="611C6F"/>
                </a:solidFill>
              </a:rPr>
              <a:t>Региональная научно-практическая конференция школьников и студентов по обществознанию и прикладной этике </a:t>
            </a:r>
            <a:r>
              <a:rPr lang="ru-RU" altLang="ru-RU" sz="3200" b="1" dirty="0">
                <a:solidFill>
                  <a:srgbClr val="611C6F"/>
                </a:solidFill>
                <a:hlinkClick r:id="rId4"/>
              </a:rPr>
              <a:t>https://philos-urgi.urfu.ru/ru/events/8469/</a:t>
            </a:r>
            <a:r>
              <a:rPr lang="ru-RU" altLang="ru-RU" sz="3200" b="1" dirty="0">
                <a:solidFill>
                  <a:srgbClr val="611C6F"/>
                </a:solidFill>
              </a:rPr>
              <a:t> </a:t>
            </a:r>
          </a:p>
          <a:p>
            <a:pPr marL="457200" lvl="0" indent="-45720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3200" b="1" dirty="0" smtClean="0">
                <a:solidFill>
                  <a:srgbClr val="611C6F"/>
                </a:solidFill>
              </a:rPr>
              <a:t>Клуб </a:t>
            </a:r>
            <a:r>
              <a:rPr lang="ru-RU" altLang="ru-RU" sz="3200" b="1" dirty="0">
                <a:solidFill>
                  <a:srgbClr val="611C6F"/>
                </a:solidFill>
              </a:rPr>
              <a:t>философского кино «</a:t>
            </a:r>
            <a:r>
              <a:rPr lang="ru-RU" altLang="ru-RU" sz="3200" b="1" dirty="0" err="1">
                <a:solidFill>
                  <a:srgbClr val="611C6F"/>
                </a:solidFill>
              </a:rPr>
              <a:t>Кинософия</a:t>
            </a:r>
            <a:r>
              <a:rPr lang="ru-RU" altLang="ru-RU" sz="3200" b="1" dirty="0" smtClean="0">
                <a:solidFill>
                  <a:srgbClr val="611C6F"/>
                </a:solidFill>
              </a:rPr>
              <a:t>». Группа </a:t>
            </a:r>
            <a:r>
              <a:rPr lang="ru-RU" altLang="ru-RU" sz="3200" b="1" dirty="0">
                <a:solidFill>
                  <a:srgbClr val="611C6F"/>
                </a:solidFill>
              </a:rPr>
              <a:t>в ВК: </a:t>
            </a:r>
            <a:r>
              <a:rPr lang="ru-RU" altLang="ru-RU" sz="3200" b="1" dirty="0">
                <a:solidFill>
                  <a:srgbClr val="611C6F"/>
                </a:solidFill>
                <a:hlinkClick r:id="rId5"/>
              </a:rPr>
              <a:t>https://vk.com/kinosofia_club</a:t>
            </a:r>
            <a:r>
              <a:rPr lang="ru-RU" altLang="ru-RU" sz="3200" b="1" dirty="0">
                <a:solidFill>
                  <a:srgbClr val="611C6F"/>
                </a:solidFill>
              </a:rPr>
              <a:t>. </a:t>
            </a:r>
          </a:p>
          <a:p>
            <a:pPr marL="457200" lvl="0" indent="-45720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3200" b="1" dirty="0" smtClean="0">
                <a:solidFill>
                  <a:srgbClr val="611C6F"/>
                </a:solidFill>
              </a:rPr>
              <a:t>Учебно-исследовательская </a:t>
            </a:r>
            <a:r>
              <a:rPr lang="ru-RU" altLang="ru-RU" sz="3200" b="1" dirty="0">
                <a:solidFill>
                  <a:srgbClr val="611C6F"/>
                </a:solidFill>
              </a:rPr>
              <a:t>лаборатория прикладной этики.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1" y="2504009"/>
            <a:ext cx="2923299" cy="183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29" y="779109"/>
            <a:ext cx="5875421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НАШИ ПРОЕКТЫ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5540" y="1809991"/>
            <a:ext cx="852646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sz="3200" b="1" dirty="0">
              <a:solidFill>
                <a:srgbClr val="611C6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8218" y="1809990"/>
            <a:ext cx="6960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611C6F"/>
                </a:solidFill>
              </a:rPr>
              <a:t>Система этического регулирования: социальные сети как инновационный инструмент прикладного этика (</a:t>
            </a:r>
            <a:r>
              <a:rPr lang="ru-RU" sz="2800" b="1" dirty="0" err="1" smtClean="0">
                <a:solidFill>
                  <a:srgbClr val="611C6F"/>
                </a:solidFill>
              </a:rPr>
              <a:t>Шарипова</a:t>
            </a:r>
            <a:r>
              <a:rPr lang="ru-RU" sz="2800" b="1" dirty="0" smtClean="0">
                <a:solidFill>
                  <a:srgbClr val="611C6F"/>
                </a:solidFill>
              </a:rPr>
              <a:t> </a:t>
            </a:r>
            <a:r>
              <a:rPr lang="ru-RU" sz="2800" b="1" dirty="0" err="1" smtClean="0">
                <a:solidFill>
                  <a:srgbClr val="611C6F"/>
                </a:solidFill>
              </a:rPr>
              <a:t>Аделина</a:t>
            </a:r>
            <a:r>
              <a:rPr lang="ru-RU" sz="2800" b="1" dirty="0" smtClean="0">
                <a:solidFill>
                  <a:srgbClr val="611C6F"/>
                </a:solidFill>
              </a:rPr>
              <a:t>, Детский центр "Малыш и </a:t>
            </a:r>
            <a:r>
              <a:rPr lang="ru-RU" sz="2800" b="1" dirty="0" err="1" smtClean="0">
                <a:solidFill>
                  <a:srgbClr val="611C6F"/>
                </a:solidFill>
              </a:rPr>
              <a:t>Карлсон</a:t>
            </a:r>
            <a:r>
              <a:rPr lang="ru-RU" sz="2800" b="1" dirty="0" smtClean="0">
                <a:solidFill>
                  <a:srgbClr val="611C6F"/>
                </a:solidFill>
              </a:rPr>
              <a:t>").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46" y="1219200"/>
            <a:ext cx="4382721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68218" y="3841316"/>
            <a:ext cx="8747282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611C6F"/>
                </a:solidFill>
              </a:rPr>
              <a:t>Конкуренция как форма социального конфликта: этический аспект (Красилова Полина, АН «</a:t>
            </a:r>
            <a:r>
              <a:rPr lang="ru-RU" sz="2800" b="1" dirty="0" err="1" smtClean="0">
                <a:solidFill>
                  <a:srgbClr val="611C6F"/>
                </a:solidFill>
              </a:rPr>
              <a:t>Auroom</a:t>
            </a:r>
            <a:r>
              <a:rPr lang="ru-RU" sz="2800" b="1" dirty="0" smtClean="0">
                <a:solidFill>
                  <a:srgbClr val="611C6F"/>
                </a:solidFill>
              </a:rPr>
              <a:t>»).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611C6F"/>
                </a:solidFill>
              </a:rPr>
              <a:t>Нравственный климат трудового коллектива: технологии этического управления (Кугушева Ирина, ООО «Априори-Недвижимость»).</a:t>
            </a:r>
            <a:endParaRPr lang="ru-RU" sz="2800" b="1" dirty="0">
              <a:solidFill>
                <a:srgbClr val="61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11656D27-B141-49B3-AF89-46DB8128F045}"/>
              </a:ext>
            </a:extLst>
          </p:cNvPr>
          <p:cNvSpPr/>
          <p:nvPr/>
        </p:nvSpPr>
        <p:spPr>
          <a:xfrm>
            <a:off x="5295899" y="1963235"/>
            <a:ext cx="6575129" cy="261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DDF5F25B-2F93-479F-BEA7-7C397D4E729D}"/>
              </a:ext>
            </a:extLst>
          </p:cNvPr>
          <p:cNvSpPr/>
          <p:nvPr/>
        </p:nvSpPr>
        <p:spPr>
          <a:xfrm>
            <a:off x="704849" y="1940027"/>
            <a:ext cx="4152901" cy="261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3485658B-B89E-48C6-8220-D8E179098CCE}"/>
              </a:ext>
            </a:extLst>
          </p:cNvPr>
          <p:cNvSpPr/>
          <p:nvPr/>
        </p:nvSpPr>
        <p:spPr>
          <a:xfrm>
            <a:off x="3416847" y="4917633"/>
            <a:ext cx="5358306" cy="16203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0"/>
            <a:ext cx="8020130" cy="127591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5400" b="1" dirty="0">
                <a:solidFill>
                  <a:srgbClr val="E9410C"/>
                </a:solidFill>
                <a:latin typeface="+mn-lt"/>
              </a:rPr>
              <a:t>Поступление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B86B25-A2A8-4630-A5A0-429CB365F40C}"/>
              </a:ext>
            </a:extLst>
          </p:cNvPr>
          <p:cNvSpPr/>
          <p:nvPr/>
        </p:nvSpPr>
        <p:spPr>
          <a:xfrm>
            <a:off x="704849" y="2057363"/>
            <a:ext cx="4152901" cy="24314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E9410C"/>
                </a:solidFill>
              </a:rPr>
              <a:t>Формы обучения и количество мест:</a:t>
            </a:r>
          </a:p>
          <a:p>
            <a:pPr lvl="1"/>
            <a:r>
              <a:rPr lang="ru-RU" sz="3200" b="1" dirty="0">
                <a:solidFill>
                  <a:srgbClr val="E9410C"/>
                </a:solidFill>
              </a:rPr>
              <a:t>Очная форма</a:t>
            </a:r>
          </a:p>
          <a:p>
            <a:pPr marL="1162050" lvl="1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11C6F"/>
                </a:solidFill>
              </a:rPr>
              <a:t>Бюджет: </a:t>
            </a:r>
            <a:r>
              <a:rPr lang="ru-RU" sz="2800" b="1" dirty="0" smtClean="0">
                <a:solidFill>
                  <a:srgbClr val="611C6F"/>
                </a:solidFill>
              </a:rPr>
              <a:t>10</a:t>
            </a:r>
            <a:endParaRPr lang="ru-RU" sz="2800" b="1" dirty="0">
              <a:solidFill>
                <a:srgbClr val="611C6F"/>
              </a:solidFill>
            </a:endParaRPr>
          </a:p>
          <a:p>
            <a:pPr marL="1162050" lvl="1" indent="-457200"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rgbClr val="611C6F"/>
                </a:solidFill>
              </a:rPr>
              <a:t>Внебюджет</a:t>
            </a:r>
            <a:r>
              <a:rPr lang="ru-RU" sz="2800" b="1" dirty="0">
                <a:solidFill>
                  <a:srgbClr val="611C6F"/>
                </a:solidFill>
              </a:rPr>
              <a:t>: </a:t>
            </a:r>
            <a:r>
              <a:rPr lang="ru-RU" sz="2800" b="1" dirty="0" smtClean="0">
                <a:solidFill>
                  <a:srgbClr val="611C6F"/>
                </a:solidFill>
              </a:rPr>
              <a:t>40</a:t>
            </a:r>
            <a:endParaRPr lang="ru-RU" sz="2800" b="1" dirty="0">
              <a:solidFill>
                <a:srgbClr val="611C6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704A7B8-162F-4F31-B75A-2511240A3465}"/>
              </a:ext>
            </a:extLst>
          </p:cNvPr>
          <p:cNvSpPr/>
          <p:nvPr/>
        </p:nvSpPr>
        <p:spPr>
          <a:xfrm>
            <a:off x="3995788" y="4942996"/>
            <a:ext cx="5236596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E9410C"/>
                </a:solidFill>
              </a:rPr>
              <a:t>Минимальные баллы ЕГЭ 2020: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11C6F"/>
                </a:solidFill>
              </a:rPr>
              <a:t>История: 40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11C6F"/>
                </a:solidFill>
              </a:rPr>
              <a:t>Обществознание: 44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11C6F"/>
                </a:solidFill>
              </a:rPr>
              <a:t>Русский язык: 40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01A0EB3-8C0F-49E8-B968-BCEF73A1B9E4}"/>
              </a:ext>
            </a:extLst>
          </p:cNvPr>
          <p:cNvSpPr/>
          <p:nvPr/>
        </p:nvSpPr>
        <p:spPr>
          <a:xfrm>
            <a:off x="5295899" y="2034154"/>
            <a:ext cx="6896100" cy="23237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66700"/>
            <a:r>
              <a:rPr lang="ru-RU" sz="3200" b="1" dirty="0">
                <a:solidFill>
                  <a:srgbClr val="E9410C"/>
                </a:solidFill>
              </a:rPr>
              <a:t>Стоимость обучения</a:t>
            </a:r>
          </a:p>
          <a:p>
            <a:pPr marL="266700"/>
            <a:r>
              <a:rPr lang="ru-RU" sz="3200" b="1" dirty="0">
                <a:solidFill>
                  <a:srgbClr val="E9410C"/>
                </a:solidFill>
              </a:rPr>
              <a:t>Очная форма</a:t>
            </a:r>
          </a:p>
          <a:p>
            <a:pPr marL="628650" lvl="1" indent="-457200">
              <a:buFont typeface="Wingdings" panose="05000000000000000000" pitchFamily="2" charset="2"/>
              <a:buChar char="Ø"/>
            </a:pPr>
            <a:r>
              <a:rPr lang="ru-RU" sz="2700" b="1" dirty="0" smtClean="0">
                <a:solidFill>
                  <a:srgbClr val="611C6F"/>
                </a:solidFill>
              </a:rPr>
              <a:t>До </a:t>
            </a:r>
            <a:r>
              <a:rPr lang="ru-RU" sz="2700" b="1" dirty="0">
                <a:solidFill>
                  <a:srgbClr val="611C6F"/>
                </a:solidFill>
              </a:rPr>
              <a:t>130 баллов – 148 100 рублей</a:t>
            </a:r>
          </a:p>
          <a:p>
            <a:pPr marL="628650" lvl="1" indent="-457200"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611C6F"/>
                </a:solidFill>
              </a:rPr>
              <a:t>От 130 до </a:t>
            </a:r>
            <a:r>
              <a:rPr lang="ru-RU" sz="2700" b="1" dirty="0" smtClean="0">
                <a:solidFill>
                  <a:srgbClr val="611C6F"/>
                </a:solidFill>
              </a:rPr>
              <a:t>211 </a:t>
            </a:r>
            <a:r>
              <a:rPr lang="ru-RU" sz="2700" b="1" dirty="0">
                <a:solidFill>
                  <a:srgbClr val="611C6F"/>
                </a:solidFill>
              </a:rPr>
              <a:t>баллов – 140 500 рублей</a:t>
            </a:r>
          </a:p>
          <a:p>
            <a:pPr marL="628650" lvl="1" indent="-457200">
              <a:buFont typeface="Wingdings" panose="05000000000000000000" pitchFamily="2" charset="2"/>
              <a:buChar char="Ø"/>
            </a:pPr>
            <a:r>
              <a:rPr lang="ru-RU" sz="2700" b="1" dirty="0" smtClean="0">
                <a:solidFill>
                  <a:srgbClr val="611C6F"/>
                </a:solidFill>
              </a:rPr>
              <a:t>211 баллов и более </a:t>
            </a:r>
            <a:r>
              <a:rPr lang="ru-RU" sz="2700" b="1" dirty="0">
                <a:solidFill>
                  <a:srgbClr val="611C6F"/>
                </a:solidFill>
              </a:rPr>
              <a:t>– 112 400 </a:t>
            </a:r>
            <a:r>
              <a:rPr lang="ru-RU" sz="2700" b="1" dirty="0" smtClean="0">
                <a:solidFill>
                  <a:srgbClr val="611C6F"/>
                </a:solidFill>
              </a:rPr>
              <a:t>рублей</a:t>
            </a:r>
            <a:endParaRPr lang="ru-RU" sz="2700" b="1" dirty="0">
              <a:solidFill>
                <a:srgbClr val="61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203067EE-86BD-441E-B1CA-72693607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965" y="4836399"/>
            <a:ext cx="4373035" cy="202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9C91688E-68FA-495E-8002-57D76BAF7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6624A2B0-5FC8-4B78-8FE0-EB30E198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443" y="603562"/>
            <a:ext cx="7106057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b="1" dirty="0" smtClean="0">
                <a:solidFill>
                  <a:srgbClr val="611C6F"/>
                </a:solidFill>
                <a:latin typeface="+mn-lt"/>
              </a:rPr>
              <a:t>КАФЕДРА ФИЛОСОФИИ: </a:t>
            </a:r>
            <a:r>
              <a:rPr lang="ru-RU" b="1" dirty="0">
                <a:solidFill>
                  <a:srgbClr val="611C6F"/>
                </a:solidFill>
                <a:latin typeface="+mn-lt"/>
              </a:rPr>
              <a:t/>
            </a:r>
            <a:br>
              <a:rPr lang="ru-RU" b="1" dirty="0">
                <a:solidFill>
                  <a:srgbClr val="611C6F"/>
                </a:solidFill>
                <a:latin typeface="+mn-lt"/>
              </a:rPr>
            </a:br>
            <a:r>
              <a:rPr lang="ru-RU" sz="3000" b="1" dirty="0">
                <a:solidFill>
                  <a:srgbClr val="611C6F"/>
                </a:solidFill>
                <a:latin typeface="+mn-lt"/>
              </a:rPr>
              <a:t>контакты</a:t>
            </a:r>
          </a:p>
        </p:txBody>
      </p:sp>
      <p:pic>
        <p:nvPicPr>
          <p:cNvPr id="4102" name="Picture 6" descr="ÐÐ°ÑÑÐ¸Ð½ÐºÐ¸ Ð¿Ð¾ Ð·Ð°Ð¿ÑÐ¾ÑÑ vk logo">
            <a:extLst>
              <a:ext uri="{FF2B5EF4-FFF2-40B4-BE49-F238E27FC236}">
                <a16:creationId xmlns="" xmlns:a16="http://schemas.microsoft.com/office/drawing/2014/main" id="{CBA62F01-9F52-4F34-9D7E-6E4CF0267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02" y="2311887"/>
            <a:ext cx="655448" cy="6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687B689-B333-479D-9867-1913832D9B7B}"/>
              </a:ext>
            </a:extLst>
          </p:cNvPr>
          <p:cNvSpPr/>
          <p:nvPr/>
        </p:nvSpPr>
        <p:spPr>
          <a:xfrm>
            <a:off x="6924470" y="1767006"/>
            <a:ext cx="3449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E9410C"/>
                </a:solidFill>
              </a:rPr>
              <a:t>Мы в социальных сетях: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2750" y="2228671"/>
            <a:ext cx="5048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lvl="0" indent="-31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11C6F"/>
                </a:solidFill>
              </a:rPr>
              <a:t>https://vk.com/appliedethics_urfu</a:t>
            </a:r>
          </a:p>
          <a:p>
            <a:pPr marL="98425" lvl="0" indent="-31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11C6F"/>
                </a:solidFill>
              </a:rPr>
              <a:t>https://vk.com/applied_ethics_urfu</a:t>
            </a:r>
            <a:endParaRPr lang="ru-RU" altLang="ru-RU" sz="2400" b="1" dirty="0">
              <a:solidFill>
                <a:srgbClr val="611C6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1746" y="222867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611C6F"/>
                </a:solidFill>
              </a:rPr>
              <a:t>Тел. (343) 389-97-51.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</a:rPr>
              <a:t>Руководитель образовательной программы: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611C6F"/>
                </a:solidFill>
              </a:rPr>
              <a:t>к.ф.н., Медведев Вячеслав Альбертович.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611C6F"/>
                </a:solidFill>
              </a:rPr>
              <a:t>Эл. почта  </a:t>
            </a:r>
            <a:r>
              <a:rPr lang="en-US" altLang="ru-RU" sz="2400" b="1" dirty="0" smtClean="0">
                <a:solidFill>
                  <a:srgbClr val="611C6F"/>
                </a:solidFill>
                <a:hlinkClick r:id="rId5"/>
              </a:rPr>
              <a:t>mvamet@yandex.ru</a:t>
            </a:r>
            <a:r>
              <a:rPr lang="ru-RU" altLang="ru-RU" sz="2400" b="1" dirty="0" smtClean="0">
                <a:solidFill>
                  <a:srgbClr val="611C6F"/>
                </a:solidFill>
              </a:rPr>
              <a:t> </a:t>
            </a:r>
            <a:endParaRPr lang="en-US" altLang="ru-RU" sz="2400" b="1" dirty="0" smtClean="0">
              <a:solidFill>
                <a:srgbClr val="611C6F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611C6F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</a:rPr>
              <a:t>Зав. кафедрой: </a:t>
            </a:r>
            <a:r>
              <a:rPr lang="ru-RU" altLang="ru-RU" sz="2400" b="1" dirty="0" smtClean="0">
                <a:solidFill>
                  <a:srgbClr val="611C6F"/>
                </a:solidFill>
              </a:rPr>
              <a:t>почетный работник высшего образования, к.ф.н.,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err="1" smtClean="0">
                <a:solidFill>
                  <a:srgbClr val="611C6F"/>
                </a:solidFill>
              </a:rPr>
              <a:t>Цепелева</a:t>
            </a:r>
            <a:r>
              <a:rPr lang="ru-RU" altLang="ru-RU" sz="2400" b="1" dirty="0" smtClean="0">
                <a:solidFill>
                  <a:srgbClr val="611C6F"/>
                </a:solidFill>
              </a:rPr>
              <a:t> Надежда Петровна.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611C6F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</a:rPr>
              <a:t>Адрес: </a:t>
            </a:r>
            <a:r>
              <a:rPr lang="ru-RU" altLang="ru-RU" sz="2400" b="1" dirty="0" err="1">
                <a:solidFill>
                  <a:srgbClr val="C00000"/>
                </a:solidFill>
              </a:rPr>
              <a:t>УрФУ</a:t>
            </a:r>
            <a:r>
              <a:rPr lang="ru-RU" altLang="ru-RU" sz="2400" b="1" dirty="0">
                <a:solidFill>
                  <a:srgbClr val="C00000"/>
                </a:solidFill>
              </a:rPr>
              <a:t>, УГИ, пр. Ленина, 51, ауд. 421.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453" y="3185877"/>
            <a:ext cx="1239605" cy="10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26" y="3848059"/>
            <a:ext cx="3898180" cy="2192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780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>
                <a:solidFill>
                  <a:srgbClr val="E9410C"/>
                </a:solidFill>
                <a:latin typeface="+mn-lt"/>
              </a:rPr>
              <a:t>Общие сведения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8132" y="1645920"/>
            <a:ext cx="8073868" cy="4693920"/>
          </a:xfrm>
        </p:spPr>
        <p:txBody>
          <a:bodyPr>
            <a:normAutofit/>
          </a:bodyPr>
          <a:lstStyle/>
          <a:p>
            <a:pPr marL="441325" indent="-441325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625475" algn="l"/>
              </a:tabLst>
            </a:pPr>
            <a:r>
              <a:rPr lang="ru-RU" b="1" dirty="0">
                <a:solidFill>
                  <a:srgbClr val="36174D"/>
                </a:solidFill>
              </a:rPr>
              <a:t>Прикладная этика </a:t>
            </a:r>
            <a:r>
              <a:rPr lang="ru-RU" b="1" dirty="0" smtClean="0">
                <a:solidFill>
                  <a:srgbClr val="611C6F"/>
                </a:solidFill>
              </a:rPr>
              <a:t>– новое направление </a:t>
            </a:r>
            <a:r>
              <a:rPr lang="ru-RU" b="1" dirty="0">
                <a:solidFill>
                  <a:srgbClr val="611C6F"/>
                </a:solidFill>
              </a:rPr>
              <a:t>подготовки, которое отвечает на запросы динамично развивающегося </a:t>
            </a:r>
            <a:r>
              <a:rPr lang="ru-RU" b="1" dirty="0" smtClean="0">
                <a:solidFill>
                  <a:srgbClr val="611C6F"/>
                </a:solidFill>
              </a:rPr>
              <a:t>общества.</a:t>
            </a:r>
          </a:p>
          <a:p>
            <a:pPr marL="441325" indent="-441325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625475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Подготовка осуществляется </a:t>
            </a:r>
            <a:r>
              <a:rPr lang="ru-RU" b="1" dirty="0">
                <a:solidFill>
                  <a:srgbClr val="C00000"/>
                </a:solidFill>
              </a:rPr>
              <a:t>всего в трех университетах России. </a:t>
            </a:r>
            <a:r>
              <a:rPr lang="ru-RU" b="1" dirty="0" err="1">
                <a:solidFill>
                  <a:srgbClr val="C00000"/>
                </a:solidFill>
              </a:rPr>
              <a:t>УрФУ</a:t>
            </a:r>
            <a:r>
              <a:rPr lang="ru-RU" b="1" dirty="0">
                <a:solidFill>
                  <a:srgbClr val="C00000"/>
                </a:solidFill>
              </a:rPr>
              <a:t> – один из них и первый за пределами Москвы и </a:t>
            </a:r>
            <a:r>
              <a:rPr lang="ru-RU" b="1" dirty="0" smtClean="0">
                <a:solidFill>
                  <a:srgbClr val="C00000"/>
                </a:solidFill>
              </a:rPr>
              <a:t>Санкт-Петербурга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441325" indent="-441325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625475" algn="l"/>
              </a:tabLst>
            </a:pPr>
            <a:r>
              <a:rPr lang="ru-RU" b="1" dirty="0" smtClean="0">
                <a:solidFill>
                  <a:srgbClr val="611C6F"/>
                </a:solidFill>
              </a:rPr>
              <a:t>Деятельность прикладного этика ориентирована на работу с людьми и требует </a:t>
            </a:r>
            <a:r>
              <a:rPr lang="ru-RU" b="1" dirty="0">
                <a:solidFill>
                  <a:srgbClr val="36174D"/>
                </a:solidFill>
              </a:rPr>
              <a:t>комплексной </a:t>
            </a:r>
            <a:r>
              <a:rPr lang="ru-RU" b="1" dirty="0" smtClean="0">
                <a:solidFill>
                  <a:srgbClr val="611C6F"/>
                </a:solidFill>
              </a:rPr>
              <a:t>социально-гуманитарной подготовки.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5" y="2122487"/>
            <a:ext cx="3483710" cy="441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65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541" y="265111"/>
            <a:ext cx="7097709" cy="13255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В чём ценность программы?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840" y="1724024"/>
            <a:ext cx="8641080" cy="4573589"/>
          </a:xfrm>
        </p:spPr>
        <p:txBody>
          <a:bodyPr>
            <a:noAutofit/>
          </a:bodyPr>
          <a:lstStyle/>
          <a:p>
            <a:pPr marL="441325" indent="-441325">
              <a:buFont typeface="Wingdings" panose="05000000000000000000" pitchFamily="2" charset="2"/>
              <a:buChar char="Ø"/>
              <a:tabLst>
                <a:tab pos="625475" algn="l"/>
              </a:tabLst>
            </a:pPr>
            <a:r>
              <a:rPr lang="ru-RU" sz="2600" b="1" dirty="0">
                <a:solidFill>
                  <a:srgbClr val="C00000"/>
                </a:solidFill>
              </a:rPr>
              <a:t>Вам нравится живое общение? </a:t>
            </a:r>
            <a:r>
              <a:rPr lang="ru-RU" sz="2600" b="1" dirty="0">
                <a:solidFill>
                  <a:srgbClr val="36174D"/>
                </a:solidFill>
              </a:rPr>
              <a:t>Вы хотели бы научиться проводить ценностные тренинги, интерактивные игры, социально-гуманитарные исследования? </a:t>
            </a:r>
          </a:p>
          <a:p>
            <a:pPr marL="441325" indent="-441325">
              <a:buFont typeface="Wingdings" panose="05000000000000000000" pitchFamily="2" charset="2"/>
              <a:buChar char="Ø"/>
              <a:tabLst>
                <a:tab pos="625475" algn="l"/>
              </a:tabLst>
            </a:pPr>
            <a:r>
              <a:rPr lang="ru-RU" sz="2600" b="1" dirty="0" smtClean="0">
                <a:solidFill>
                  <a:srgbClr val="C00000"/>
                </a:solidFill>
              </a:rPr>
              <a:t>Вас </a:t>
            </a:r>
            <a:r>
              <a:rPr lang="ru-RU" sz="2600" b="1" dirty="0">
                <a:solidFill>
                  <a:srgbClr val="C00000"/>
                </a:solidFill>
              </a:rPr>
              <a:t>манят тайны человеческих отношений: </a:t>
            </a:r>
            <a:r>
              <a:rPr lang="ru-RU" sz="2600" b="1" dirty="0">
                <a:solidFill>
                  <a:srgbClr val="36174D"/>
                </a:solidFill>
              </a:rPr>
              <a:t>моральные дилеммы, смыслы поступков, нравственные основы межличностных отношений, причины ценностных конфликтов и способы их разрешения? </a:t>
            </a:r>
            <a:endParaRPr lang="ru-RU" sz="2600" b="1" dirty="0" smtClean="0">
              <a:solidFill>
                <a:srgbClr val="36174D"/>
              </a:solidFill>
            </a:endParaRPr>
          </a:p>
          <a:p>
            <a:pPr marL="441325" indent="-441325">
              <a:buFont typeface="Wingdings" panose="05000000000000000000" pitchFamily="2" charset="2"/>
              <a:buChar char="Ø"/>
              <a:tabLst>
                <a:tab pos="625475" algn="l"/>
              </a:tabLst>
            </a:pPr>
            <a:r>
              <a:rPr lang="ru-RU" sz="2600" b="1" dirty="0" smtClean="0">
                <a:solidFill>
                  <a:srgbClr val="C00000"/>
                </a:solidFill>
              </a:rPr>
              <a:t>Вы </a:t>
            </a:r>
            <a:r>
              <a:rPr lang="ru-RU" sz="2600" b="1" dirty="0">
                <a:solidFill>
                  <a:srgbClr val="C00000"/>
                </a:solidFill>
              </a:rPr>
              <a:t>хотите заниматься интересным и полезным делом</a:t>
            </a:r>
            <a:r>
              <a:rPr lang="ru-RU" sz="2600" b="1" dirty="0">
                <a:solidFill>
                  <a:srgbClr val="36174D"/>
                </a:solidFill>
              </a:rPr>
              <a:t>, получая достойное вознаграждение и зная, что для Вас всегда найдется работа</a:t>
            </a:r>
            <a:r>
              <a:rPr lang="ru-RU" sz="2600" b="1" dirty="0" smtClean="0">
                <a:solidFill>
                  <a:srgbClr val="36174D"/>
                </a:solidFill>
              </a:rPr>
              <a:t>?</a:t>
            </a:r>
            <a:endParaRPr lang="ru-RU" sz="2600" b="1" dirty="0">
              <a:solidFill>
                <a:srgbClr val="36174D"/>
              </a:solidFill>
            </a:endParaRPr>
          </a:p>
          <a:p>
            <a:pPr marL="0" indent="0" algn="ctr">
              <a:buNone/>
              <a:tabLst>
                <a:tab pos="625475" algn="l"/>
              </a:tabLst>
            </a:pPr>
            <a:r>
              <a:rPr lang="ru-RU" b="1" dirty="0">
                <a:solidFill>
                  <a:srgbClr val="C00000"/>
                </a:solidFill>
              </a:rPr>
              <a:t>«Прикладная этика – это Ваш выбор</a:t>
            </a:r>
            <a:r>
              <a:rPr lang="ru-RU" b="1" dirty="0" smtClean="0">
                <a:solidFill>
                  <a:srgbClr val="C00000"/>
                </a:solidFill>
              </a:rPr>
              <a:t>!»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МВА\Downloads\Презентация_ДОД\Материалы\Буклет\QwbLosLJe2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62" y="1385889"/>
            <a:ext cx="2788544" cy="185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91" y="672038"/>
            <a:ext cx="8020130" cy="77840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 sz="3000"/>
            </a:pPr>
            <a:r>
              <a:rPr lang="ru-RU" sz="4000" b="1" dirty="0">
                <a:solidFill>
                  <a:srgbClr val="E9410C"/>
                </a:solidFill>
                <a:latin typeface="+mn-lt"/>
              </a:rPr>
              <a:t>Ключевые особенности </a:t>
            </a: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программы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=""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0841" y="1600200"/>
            <a:ext cx="9098280" cy="5029200"/>
          </a:xfrm>
        </p:spPr>
        <p:txBody>
          <a:bodyPr>
            <a:normAutofit fontScale="70000" lnSpcReduction="20000"/>
          </a:bodyPr>
          <a:lstStyle/>
          <a:p>
            <a:pPr marL="365125" indent="-365125">
              <a:lnSpc>
                <a:spcPct val="115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Прикладная этика </a:t>
            </a:r>
            <a:r>
              <a:rPr lang="ru-RU" sz="4000" b="1" dirty="0" smtClean="0">
                <a:solidFill>
                  <a:srgbClr val="611C6F"/>
                </a:solidFill>
              </a:rPr>
              <a:t>– это </a:t>
            </a:r>
            <a:r>
              <a:rPr lang="ru-RU" sz="4000" b="1" dirty="0">
                <a:solidFill>
                  <a:srgbClr val="611C6F"/>
                </a:solidFill>
              </a:rPr>
              <a:t>уникальное направление для тех, кто стремится получить фундаментальное образование в перспективном междисциплинарном пространстве на грани этики, экономики и права.  </a:t>
            </a:r>
            <a:endParaRPr lang="ru-RU" sz="4000" b="1" dirty="0" smtClean="0">
              <a:solidFill>
                <a:srgbClr val="611C6F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Бакалавр </a:t>
            </a:r>
            <a:r>
              <a:rPr lang="ru-RU" sz="4000" b="1" dirty="0">
                <a:solidFill>
                  <a:srgbClr val="C00000"/>
                </a:solidFill>
              </a:rPr>
              <a:t>прикладной этики </a:t>
            </a:r>
            <a:r>
              <a:rPr lang="ru-RU" sz="4000" b="1" dirty="0">
                <a:solidFill>
                  <a:srgbClr val="611C6F"/>
                </a:solidFill>
              </a:rPr>
              <a:t>– это специалист в </a:t>
            </a:r>
            <a:r>
              <a:rPr lang="ru-RU" sz="4000" b="1" dirty="0" smtClean="0">
                <a:solidFill>
                  <a:srgbClr val="611C6F"/>
                </a:solidFill>
              </a:rPr>
              <a:t>области:</a:t>
            </a:r>
          </a:p>
          <a:p>
            <a:pPr marL="5334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4000" b="1" dirty="0" smtClean="0">
                <a:solidFill>
                  <a:srgbClr val="611C6F"/>
                </a:solidFill>
              </a:rPr>
              <a:t>социального </a:t>
            </a:r>
            <a:r>
              <a:rPr lang="ru-RU" sz="4000" b="1" dirty="0">
                <a:solidFill>
                  <a:srgbClr val="611C6F"/>
                </a:solidFill>
              </a:rPr>
              <a:t>проектирования и морально-правового регулирования, </a:t>
            </a:r>
            <a:endParaRPr lang="ru-RU" sz="4000" b="1" dirty="0" smtClean="0">
              <a:solidFill>
                <a:srgbClr val="611C6F"/>
              </a:solidFill>
            </a:endParaRPr>
          </a:p>
          <a:p>
            <a:pPr marL="5334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4000" b="1" dirty="0" smtClean="0">
                <a:solidFill>
                  <a:srgbClr val="611C6F"/>
                </a:solidFill>
              </a:rPr>
              <a:t>деловой </a:t>
            </a:r>
            <a:r>
              <a:rPr lang="ru-RU" sz="4000" b="1" dirty="0">
                <a:solidFill>
                  <a:srgbClr val="611C6F"/>
                </a:solidFill>
              </a:rPr>
              <a:t>этики и корпоративного управления, </a:t>
            </a:r>
            <a:endParaRPr lang="ru-RU" sz="4000" b="1" dirty="0" smtClean="0">
              <a:solidFill>
                <a:srgbClr val="611C6F"/>
              </a:solidFill>
            </a:endParaRPr>
          </a:p>
          <a:p>
            <a:pPr marL="5334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4000" b="1" dirty="0" smtClean="0">
                <a:solidFill>
                  <a:srgbClr val="611C6F"/>
                </a:solidFill>
              </a:rPr>
              <a:t>этического </a:t>
            </a:r>
            <a:r>
              <a:rPr lang="ru-RU" sz="4000" b="1" dirty="0">
                <a:solidFill>
                  <a:srgbClr val="611C6F"/>
                </a:solidFill>
              </a:rPr>
              <a:t>сопровождения бизнеса и культуры предпринимательства.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5" y="2122487"/>
            <a:ext cx="2260871" cy="38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91" y="672038"/>
            <a:ext cx="8020130" cy="77840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 sz="3000"/>
            </a:pPr>
            <a:r>
              <a:rPr lang="ru-RU" sz="4000" b="1" dirty="0">
                <a:solidFill>
                  <a:srgbClr val="E9410C"/>
                </a:solidFill>
                <a:latin typeface="+mn-lt"/>
              </a:rPr>
              <a:t>Ключевые особенности </a:t>
            </a: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программы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=""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4520"/>
            <a:ext cx="7955280" cy="4497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43134D"/>
                </a:solidFill>
              </a:rPr>
              <a:t>Прикладная этика – это:</a:t>
            </a:r>
          </a:p>
          <a:p>
            <a:pPr marL="625475" indent="-350838"/>
            <a:r>
              <a:rPr lang="ru-RU" sz="3200" b="1" dirty="0" smtClean="0">
                <a:solidFill>
                  <a:srgbClr val="611C6F"/>
                </a:solidFill>
              </a:rPr>
              <a:t>способ </a:t>
            </a:r>
            <a:r>
              <a:rPr lang="ru-RU" sz="3200" b="1" dirty="0" err="1">
                <a:solidFill>
                  <a:srgbClr val="611C6F"/>
                </a:solidFill>
              </a:rPr>
              <a:t>гуманизации</a:t>
            </a:r>
            <a:r>
              <a:rPr lang="ru-RU" sz="3200" b="1" dirty="0">
                <a:solidFill>
                  <a:srgbClr val="611C6F"/>
                </a:solidFill>
              </a:rPr>
              <a:t> человеческих </a:t>
            </a:r>
            <a:r>
              <a:rPr lang="ru-RU" sz="3200" b="1" dirty="0" smtClean="0">
                <a:solidFill>
                  <a:srgbClr val="611C6F"/>
                </a:solidFill>
              </a:rPr>
              <a:t>отношений </a:t>
            </a:r>
            <a:r>
              <a:rPr lang="ru-RU" sz="3200" b="1" dirty="0">
                <a:solidFill>
                  <a:srgbClr val="611C6F"/>
                </a:solidFill>
              </a:rPr>
              <a:t>и взаимодействий;</a:t>
            </a:r>
          </a:p>
          <a:p>
            <a:pPr marL="625475" indent="-350838"/>
            <a:r>
              <a:rPr lang="ru-RU" sz="3200" b="1" dirty="0">
                <a:solidFill>
                  <a:srgbClr val="C00000"/>
                </a:solidFill>
              </a:rPr>
              <a:t>инструмент управления людьми; </a:t>
            </a:r>
          </a:p>
          <a:p>
            <a:pPr marL="625475" indent="-350838"/>
            <a:r>
              <a:rPr lang="ru-RU" sz="3200" b="1" dirty="0" smtClean="0">
                <a:solidFill>
                  <a:srgbClr val="611C6F"/>
                </a:solidFill>
              </a:rPr>
              <a:t>проектирование </a:t>
            </a:r>
            <a:r>
              <a:rPr lang="ru-RU" sz="3200" b="1" dirty="0">
                <a:solidFill>
                  <a:srgbClr val="611C6F"/>
                </a:solidFill>
              </a:rPr>
              <a:t>и внедрение корпоративной культуры;</a:t>
            </a:r>
          </a:p>
          <a:p>
            <a:pPr marL="625475" indent="-350838"/>
            <a:r>
              <a:rPr lang="ru-RU" sz="3200" b="1" dirty="0" smtClean="0">
                <a:solidFill>
                  <a:srgbClr val="C00000"/>
                </a:solidFill>
              </a:rPr>
              <a:t>этическое </a:t>
            </a:r>
            <a:r>
              <a:rPr lang="ru-RU" sz="3200" b="1" dirty="0">
                <a:solidFill>
                  <a:srgbClr val="C00000"/>
                </a:solidFill>
              </a:rPr>
              <a:t>сопровождение  бизнеса;</a:t>
            </a:r>
          </a:p>
          <a:p>
            <a:pPr marL="625475" indent="-350838"/>
            <a:r>
              <a:rPr lang="ru-RU" sz="3200" b="1" dirty="0">
                <a:solidFill>
                  <a:srgbClr val="611C6F"/>
                </a:solidFill>
              </a:rPr>
              <a:t>формирование партнерских отношений;</a:t>
            </a:r>
          </a:p>
          <a:p>
            <a:pPr marL="625475" indent="-350838"/>
            <a:r>
              <a:rPr lang="ru-RU" sz="3200" b="1" dirty="0">
                <a:solidFill>
                  <a:srgbClr val="611C6F"/>
                </a:solidFill>
              </a:rPr>
              <a:t>форма обучения и тренинга.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19240"/>
            <a:ext cx="4171950" cy="312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50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91" y="455135"/>
            <a:ext cx="8020130" cy="77840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 sz="3000"/>
            </a:pPr>
            <a:r>
              <a:rPr lang="ru-RU" sz="4000" b="1" dirty="0">
                <a:solidFill>
                  <a:srgbClr val="E9410C"/>
                </a:solidFill>
                <a:latin typeface="+mn-lt"/>
              </a:rPr>
              <a:t>Ключевые особенности </a:t>
            </a: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программы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=""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0" y="1304997"/>
            <a:ext cx="6810736" cy="3157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611C6F"/>
                </a:solidFill>
              </a:rPr>
              <a:t>Программа </a:t>
            </a:r>
            <a:r>
              <a:rPr lang="ru-RU" b="1" u="sng" dirty="0" smtClean="0">
                <a:solidFill>
                  <a:srgbClr val="611C6F"/>
                </a:solidFill>
              </a:rPr>
              <a:t>ориентирует выпускников на:</a:t>
            </a:r>
          </a:p>
          <a:p>
            <a:pPr marL="441325" indent="-258763"/>
            <a:r>
              <a:rPr lang="ru-RU" b="1" dirty="0" smtClean="0">
                <a:solidFill>
                  <a:srgbClr val="611C6F"/>
                </a:solidFill>
              </a:rPr>
              <a:t>активное </a:t>
            </a:r>
            <a:r>
              <a:rPr lang="ru-RU" b="1" dirty="0">
                <a:solidFill>
                  <a:srgbClr val="611C6F"/>
                </a:solidFill>
              </a:rPr>
              <a:t>освоение и внедрение новых гуманитарных технологий, </a:t>
            </a:r>
            <a:endParaRPr lang="ru-RU" b="1" dirty="0" smtClean="0">
              <a:solidFill>
                <a:srgbClr val="611C6F"/>
              </a:solidFill>
            </a:endParaRPr>
          </a:p>
          <a:p>
            <a:pPr marL="441325" indent="-258763"/>
            <a:r>
              <a:rPr lang="ru-RU" b="1" dirty="0" smtClean="0">
                <a:solidFill>
                  <a:srgbClr val="611C6F"/>
                </a:solidFill>
              </a:rPr>
              <a:t>на </a:t>
            </a:r>
            <a:r>
              <a:rPr lang="ru-RU" b="1" dirty="0">
                <a:solidFill>
                  <a:srgbClr val="611C6F"/>
                </a:solidFill>
              </a:rPr>
              <a:t>изменение нравственной культуры и повышение уровня нравственных отношений в различных областях человеческой деятельности и сферах общественной жизни. </a:t>
            </a:r>
            <a:endParaRPr lang="ru-RU" b="1" dirty="0" smtClean="0">
              <a:solidFill>
                <a:srgbClr val="611C6F"/>
              </a:solidFill>
            </a:endParaRPr>
          </a:p>
        </p:txBody>
      </p:sp>
      <p:sp>
        <p:nvSpPr>
          <p:cNvPr id="8" name="Объект 8">
            <a:extLst>
              <a:ext uri="{FF2B5EF4-FFF2-40B4-BE49-F238E27FC236}">
                <a16:creationId xmlns="" xmlns:a16="http://schemas.microsoft.com/office/drawing/2014/main" id="{5661B9F9-EFFE-4001-8DC7-98C19BD795E7}"/>
              </a:ext>
            </a:extLst>
          </p:cNvPr>
          <p:cNvSpPr txBox="1">
            <a:spLocks/>
          </p:cNvSpPr>
          <p:nvPr/>
        </p:nvSpPr>
        <p:spPr>
          <a:xfrm>
            <a:off x="1051561" y="4666313"/>
            <a:ext cx="10287000" cy="1863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Она включает в себя дисциплины, благодаря которым студенты осваивают традиции классического гуманитарного знания, приобретая при этом навыки и умения, позволяющие применять полученные знания на практике.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9" y="1971883"/>
            <a:ext cx="3772350" cy="25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91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Содержание образовательной программы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1996440"/>
            <a:ext cx="4937760" cy="3870960"/>
          </a:xfrm>
          <a:prstGeom prst="rect">
            <a:avLst/>
          </a:prstGeom>
          <a:ln>
            <a:solidFill>
              <a:srgbClr val="E9410C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19800" y="1946761"/>
            <a:ext cx="5273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11C6F"/>
                </a:solidFill>
              </a:rPr>
              <a:t>В учебном процессе широко используются активные и интерактивные формы </a:t>
            </a:r>
            <a:r>
              <a:rPr lang="ru-RU" sz="2800" b="1" dirty="0" smtClean="0">
                <a:solidFill>
                  <a:srgbClr val="611C6F"/>
                </a:solidFill>
              </a:rPr>
              <a:t>(работа </a:t>
            </a:r>
            <a:r>
              <a:rPr lang="ru-RU" sz="2800" b="1" dirty="0">
                <a:solidFill>
                  <a:srgbClr val="611C6F"/>
                </a:solidFill>
              </a:rPr>
              <a:t>в команде, деловые и ролевые игры, </a:t>
            </a:r>
            <a:r>
              <a:rPr lang="ru-RU" sz="2800" b="1" dirty="0" smtClean="0">
                <a:solidFill>
                  <a:srgbClr val="611C6F"/>
                </a:solidFill>
              </a:rPr>
              <a:t>тренинги </a:t>
            </a:r>
            <a:r>
              <a:rPr lang="ru-RU" sz="2800" b="1" dirty="0">
                <a:solidFill>
                  <a:srgbClr val="611C6F"/>
                </a:solidFill>
              </a:rPr>
              <a:t>и др.), мастер-классы </a:t>
            </a:r>
            <a:r>
              <a:rPr lang="ru-RU" sz="2800" b="1" dirty="0" smtClean="0">
                <a:solidFill>
                  <a:srgbClr val="611C6F"/>
                </a:solidFill>
              </a:rPr>
              <a:t>специалистов </a:t>
            </a:r>
            <a:r>
              <a:rPr lang="ru-RU" sz="2800" b="1" dirty="0">
                <a:solidFill>
                  <a:srgbClr val="611C6F"/>
                </a:solidFill>
              </a:rPr>
              <a:t>с целью формирования </a:t>
            </a:r>
            <a:r>
              <a:rPr lang="ru-RU" sz="2800" b="1" dirty="0" smtClean="0">
                <a:solidFill>
                  <a:srgbClr val="611C6F"/>
                </a:solidFill>
              </a:rPr>
              <a:t>профессиональных </a:t>
            </a:r>
            <a:r>
              <a:rPr lang="ru-RU" sz="2800" b="1" dirty="0">
                <a:solidFill>
                  <a:srgbClr val="611C6F"/>
                </a:solidFill>
              </a:rPr>
              <a:t>навыков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18939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91" y="349351"/>
            <a:ext cx="6790841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ПРАКТИКИ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6891" y="1285455"/>
            <a:ext cx="92202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200" b="1" dirty="0">
                <a:solidFill>
                  <a:srgbClr val="611C6F"/>
                </a:solidFill>
              </a:rPr>
              <a:t>Особенностью программы является практико-ориентированность процесса обучения. </a:t>
            </a:r>
            <a:endParaRPr lang="ru-RU" sz="3200" b="1" dirty="0" smtClean="0">
              <a:solidFill>
                <a:srgbClr val="611C6F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3200" b="1" dirty="0" smtClean="0">
                <a:solidFill>
                  <a:srgbClr val="C00000"/>
                </a:solidFill>
              </a:rPr>
              <a:t>Увеличенный </a:t>
            </a:r>
            <a:r>
              <a:rPr lang="ru-RU" sz="3200" b="1" dirty="0">
                <a:solidFill>
                  <a:srgbClr val="C00000"/>
                </a:solidFill>
              </a:rPr>
              <a:t>объем производственных практик дает </a:t>
            </a:r>
            <a:r>
              <a:rPr lang="ru-RU" sz="3200" b="1" dirty="0" smtClean="0">
                <a:solidFill>
                  <a:srgbClr val="C00000"/>
                </a:solidFill>
              </a:rPr>
              <a:t>возможность:</a:t>
            </a:r>
          </a:p>
          <a:p>
            <a:pPr marL="808038" indent="-2746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611C6F"/>
                </a:solidFill>
              </a:rPr>
              <a:t>последовательно </a:t>
            </a:r>
            <a:r>
              <a:rPr lang="ru-RU" sz="3200" b="1" dirty="0">
                <a:solidFill>
                  <a:srgbClr val="611C6F"/>
                </a:solidFill>
              </a:rPr>
              <a:t>овладеть необходимым уровнем квалификации, </a:t>
            </a:r>
            <a:endParaRPr lang="ru-RU" sz="3200" b="1" dirty="0" smtClean="0">
              <a:solidFill>
                <a:srgbClr val="611C6F"/>
              </a:solidFill>
            </a:endParaRPr>
          </a:p>
          <a:p>
            <a:pPr marL="808038" indent="-2746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611C6F"/>
                </a:solidFill>
              </a:rPr>
              <a:t>включится в </a:t>
            </a:r>
            <a:r>
              <a:rPr lang="ru-RU" sz="3200" b="1" dirty="0">
                <a:solidFill>
                  <a:srgbClr val="611C6F"/>
                </a:solidFill>
              </a:rPr>
              <a:t>производственный процесс без дополнительного переобучения.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760001"/>
            <a:ext cx="27813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2" y="593191"/>
            <a:ext cx="9149957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>
                <a:solidFill>
                  <a:srgbClr val="E9410C"/>
                </a:solidFill>
                <a:latin typeface="+mn-lt"/>
              </a:rPr>
              <a:t>Кем работают наши выпускники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57293" y="1846384"/>
            <a:ext cx="808418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ru-RU" altLang="ru-RU" sz="3600" b="1" dirty="0">
                <a:solidFill>
                  <a:srgbClr val="611C6F"/>
                </a:solidFill>
                <a:latin typeface="+mn-lt"/>
              </a:rPr>
              <a:t>Специалисты по прикладной этике требуются для урегулирования морально-нравственных </a:t>
            </a:r>
            <a:r>
              <a:rPr lang="ru-RU" altLang="ru-RU" sz="3600" b="1" dirty="0" smtClean="0">
                <a:solidFill>
                  <a:srgbClr val="611C6F"/>
                </a:solidFill>
                <a:latin typeface="+mn-lt"/>
              </a:rPr>
              <a:t>проблем в различных областях жизни и деятельности </a:t>
            </a:r>
            <a:r>
              <a:rPr lang="ru-RU" altLang="ru-RU" sz="3600" b="1" dirty="0">
                <a:solidFill>
                  <a:srgbClr val="611C6F"/>
                </a:solidFill>
                <a:latin typeface="+mn-lt"/>
              </a:rPr>
              <a:t>людей. </a:t>
            </a:r>
          </a:p>
          <a:p>
            <a:pPr>
              <a:spcBef>
                <a:spcPts val="1200"/>
              </a:spcBef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+mn-lt"/>
              </a:rPr>
              <a:t>Потребность в таких специалистах возрастает с каждым годом.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1" y="2059316"/>
            <a:ext cx="2667823" cy="36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088D9E651CC43880262FB0EBD9AA0" ma:contentTypeVersion="13" ma:contentTypeDescription="Create a new document." ma:contentTypeScope="" ma:versionID="f10d80daee4019e1d1ea2e192f31c5a1">
  <xsd:schema xmlns:xsd="http://www.w3.org/2001/XMLSchema" xmlns:xs="http://www.w3.org/2001/XMLSchema" xmlns:p="http://schemas.microsoft.com/office/2006/metadata/properties" xmlns:ns3="10ef61af-fa3f-401b-9777-721345add239" xmlns:ns4="b3c34ccd-8bf5-4be4-8d09-56bb475ff741" targetNamespace="http://schemas.microsoft.com/office/2006/metadata/properties" ma:root="true" ma:fieldsID="725d6ed04843646837b5afe96473f963" ns3:_="" ns4:_="">
    <xsd:import namespace="10ef61af-fa3f-401b-9777-721345add239"/>
    <xsd:import namespace="b3c34ccd-8bf5-4be4-8d09-56bb475ff7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f61af-fa3f-401b-9777-721345add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34ccd-8bf5-4be4-8d09-56bb475ff74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108A18-AC7E-4A74-BE3D-F87FB7A3BA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f61af-fa3f-401b-9777-721345add239"/>
    <ds:schemaRef ds:uri="b3c34ccd-8bf5-4be4-8d09-56bb475ff7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184D5F-BC6E-4390-92B1-28B92E01AD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A676B4-3F97-47EB-ABE5-993917F84C6E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b3c34ccd-8bf5-4be4-8d09-56bb475ff741"/>
    <ds:schemaRef ds:uri="10ef61af-fa3f-401b-9777-721345add2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714</Words>
  <Application>Microsoft Office PowerPoint</Application>
  <PresentationFormat>Произвольный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Образовательная программа ПРИКЛАДНАЯ ЭТИКА</vt:lpstr>
      <vt:lpstr>Общие сведения</vt:lpstr>
      <vt:lpstr>В чём ценность программы?</vt:lpstr>
      <vt:lpstr>Ключевые особенности программы</vt:lpstr>
      <vt:lpstr>Ключевые особенности программы</vt:lpstr>
      <vt:lpstr>Ключевые особенности программы</vt:lpstr>
      <vt:lpstr>Содержание образовательной программы</vt:lpstr>
      <vt:lpstr>ПРАКТИКИ</vt:lpstr>
      <vt:lpstr>Кем работают наши выпускники</vt:lpstr>
      <vt:lpstr>Кем работают наши выпускники</vt:lpstr>
      <vt:lpstr>Партнеры и работодатели</vt:lpstr>
      <vt:lpstr>Наши мероприятия</vt:lpstr>
      <vt:lpstr>НАШИ ПРОЕКТЫ</vt:lpstr>
      <vt:lpstr>Поступление</vt:lpstr>
      <vt:lpstr>КАФЕДРА ФИЛОСОФИИ: 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ПРИКЛАДНАЯ ЭТИКА</dc:title>
  <dc:creator>МВА</dc:creator>
  <cp:lastModifiedBy>МВА</cp:lastModifiedBy>
  <cp:revision>27</cp:revision>
  <dcterms:created xsi:type="dcterms:W3CDTF">2020-04-23T05:31:27Z</dcterms:created>
  <dcterms:modified xsi:type="dcterms:W3CDTF">2020-04-30T12:29:42Z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0x010100000088D9E651CC43880262FB0EBD9AA0</vt:lpwstr>
  </property>
</Properties>
</file>